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8" r:id="rId6"/>
    <p:sldId id="269" r:id="rId7"/>
    <p:sldId id="261" r:id="rId8"/>
    <p:sldId id="270" r:id="rId9"/>
    <p:sldId id="266" r:id="rId10"/>
  </p:sldIdLst>
  <p:sldSz cx="12198350" cy="6858000"/>
  <p:notesSz cx="6858000" cy="9144000"/>
  <p:embeddedFontLst>
    <p:embeddedFont>
      <p:font typeface="Georgia" panose="02040502050405020303" pitchFamily="18" charset="0"/>
      <p:regular r:id="rId13"/>
      <p:bold r:id="rId14"/>
      <p:italic r:id="rId15"/>
      <p:boldItalic r:id="rId16"/>
    </p:embeddedFont>
    <p:embeddedFont>
      <p:font typeface="Minion" panose="02000503070000020003" pitchFamily="2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5" autoAdjust="0"/>
    <p:restoredTop sz="95728" autoAdjust="0"/>
  </p:normalViewPr>
  <p:slideViewPr>
    <p:cSldViewPr>
      <p:cViewPr>
        <p:scale>
          <a:sx n="87" d="100"/>
          <a:sy n="87" d="100"/>
        </p:scale>
        <p:origin x="1200" y="560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305DC3-1D60-B155-F655-DF01CC33E7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D9210-442D-CB12-607F-03204D304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42DB0-32BD-4755-ACF3-31EF51BD98D0}" type="datetimeFigureOut">
              <a:rPr lang="nl-NL" smtClean="0"/>
              <a:t>21-08-2024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9DEBE-655D-5BFC-B6DF-24C054A576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4DA44-85CE-C060-0B5C-C75AF5C7CE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421A0-F0A7-44E9-977C-935BCC0127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97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t>21-08-2024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1219834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42D72-5F3C-F8FD-639A-315A375BC8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" y="4546879"/>
            <a:ext cx="3406752" cy="18926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11300" y="1052736"/>
            <a:ext cx="10298858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511300" y="3934610"/>
            <a:ext cx="5828311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 presentatie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67327" y="3934684"/>
            <a:ext cx="4326359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6543376"/>
            <a:ext cx="28462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grafiek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539BC7-737E-4F0B-6B9B-AF10ED7FD4EB}"/>
              </a:ext>
            </a:extLst>
          </p:cNvPr>
          <p:cNvSpPr txBox="1"/>
          <p:nvPr userDrawn="1"/>
        </p:nvSpPr>
        <p:spPr>
          <a:xfrm>
            <a:off x="11642269" y="6547371"/>
            <a:ext cx="3429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5A3B607-532D-426E-B62E-9D16D97F3827}" type="slidenum">
              <a:rPr lang="nl-NL" sz="1200" smtClean="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video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FB0FA9-1A3A-F506-5F97-E1FE189927B8}"/>
              </a:ext>
            </a:extLst>
          </p:cNvPr>
          <p:cNvSpPr txBox="1"/>
          <p:nvPr userDrawn="1"/>
        </p:nvSpPr>
        <p:spPr>
          <a:xfrm>
            <a:off x="11642269" y="6547371"/>
            <a:ext cx="3429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5A3B607-532D-426E-B62E-9D16D97F3827}" type="slidenum">
              <a:rPr lang="nl-NL" sz="1200" smtClean="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11300" y="1052736"/>
            <a:ext cx="10298858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afsluiting</a:t>
            </a:r>
          </a:p>
        </p:txBody>
      </p:sp>
      <p:pic>
        <p:nvPicPr>
          <p:cNvPr id="21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86" y="4926605"/>
            <a:ext cx="26733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6543376"/>
            <a:ext cx="2846250" cy="27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CA98F1-7A5B-80F8-F0C9-13323A0741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" y="4546879"/>
            <a:ext cx="3406752" cy="18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28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6846640" cy="4795836"/>
          </a:xfrm>
          <a:noFill/>
        </p:spPr>
        <p:txBody>
          <a:bodyPr vert="horz" wrap="none" lIns="0" tIns="0" rIns="0" bIns="0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wit</a:t>
            </a:r>
          </a:p>
          <a:p>
            <a:pPr lvl="4"/>
            <a:r>
              <a:rPr lang="nl-NL" dirty="0"/>
              <a:t>Kopje geel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wit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7453634" y="1252538"/>
            <a:ext cx="433990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A41AF8-08C6-024A-0EEB-61DC57D749FD}"/>
              </a:ext>
            </a:extLst>
          </p:cNvPr>
          <p:cNvSpPr txBox="1"/>
          <p:nvPr userDrawn="1"/>
        </p:nvSpPr>
        <p:spPr>
          <a:xfrm>
            <a:off x="4744718" y="4653136"/>
            <a:ext cx="994417" cy="404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D0FFC1-A543-9480-1C35-A9972C883679}"/>
              </a:ext>
            </a:extLst>
          </p:cNvPr>
          <p:cNvSpPr txBox="1"/>
          <p:nvPr userDrawn="1"/>
        </p:nvSpPr>
        <p:spPr>
          <a:xfrm>
            <a:off x="11642269" y="6547371"/>
            <a:ext cx="3429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5A3B607-532D-426E-B62E-9D16D97F3827}" type="slidenum">
              <a:rPr lang="nl-NL" sz="1200" smtClean="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 dir="r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6DB140-8A7A-F1BC-EAF3-0F2DE30DE7C7}"/>
              </a:ext>
            </a:extLst>
          </p:cNvPr>
          <p:cNvSpPr txBox="1"/>
          <p:nvPr userDrawn="1"/>
        </p:nvSpPr>
        <p:spPr>
          <a:xfrm>
            <a:off x="11642269" y="6547371"/>
            <a:ext cx="3429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5A3B607-532D-426E-B62E-9D16D97F3827}" type="slidenum">
              <a:rPr lang="nl-NL" sz="1200" smtClean="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7926761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8533755" y="1252538"/>
            <a:ext cx="325978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C1E6F9-46FC-1F38-ABF3-3E6489EE9F6C}"/>
              </a:ext>
            </a:extLst>
          </p:cNvPr>
          <p:cNvSpPr txBox="1"/>
          <p:nvPr userDrawn="1"/>
        </p:nvSpPr>
        <p:spPr>
          <a:xfrm>
            <a:off x="11642269" y="6547371"/>
            <a:ext cx="3429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5A3B607-532D-426E-B62E-9D16D97F3827}" type="slidenum">
              <a:rPr lang="nl-NL" sz="1200" smtClean="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5" y="1252538"/>
            <a:ext cx="5592763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784912-1B24-0620-BC33-0DA38BC9294D}"/>
              </a:ext>
            </a:extLst>
          </p:cNvPr>
          <p:cNvSpPr txBox="1"/>
          <p:nvPr userDrawn="1"/>
        </p:nvSpPr>
        <p:spPr>
          <a:xfrm>
            <a:off x="11642269" y="6547371"/>
            <a:ext cx="3429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5A3B607-532D-426E-B62E-9D16D97F3827}" type="slidenum">
              <a:rPr lang="nl-NL" sz="1200" smtClean="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3534273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141267" y="1252538"/>
            <a:ext cx="765227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943295-5AC7-D608-27CB-8261C023FF45}"/>
              </a:ext>
            </a:extLst>
          </p:cNvPr>
          <p:cNvSpPr txBox="1"/>
          <p:nvPr userDrawn="1"/>
        </p:nvSpPr>
        <p:spPr>
          <a:xfrm>
            <a:off x="11642269" y="6547371"/>
            <a:ext cx="3429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5A3B607-532D-426E-B62E-9D16D97F3827}" type="slidenum">
              <a:rPr lang="nl-NL" sz="1200" smtClean="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3" y="1252538"/>
            <a:ext cx="1138887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E17EC8-C83A-20FF-5E3A-09DEB91A8D1B}"/>
              </a:ext>
            </a:extLst>
          </p:cNvPr>
          <p:cNvSpPr txBox="1"/>
          <p:nvPr userDrawn="1"/>
        </p:nvSpPr>
        <p:spPr>
          <a:xfrm>
            <a:off x="11642269" y="6547371"/>
            <a:ext cx="3429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5A3B607-532D-426E-B62E-9D16D97F3827}" type="slidenum">
              <a:rPr lang="nl-NL" sz="1200" smtClean="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218777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6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614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6200776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9098614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F2E81-3FA2-3CE3-D568-1F461265D331}"/>
              </a:ext>
            </a:extLst>
          </p:cNvPr>
          <p:cNvSpPr txBox="1"/>
          <p:nvPr userDrawn="1"/>
        </p:nvSpPr>
        <p:spPr>
          <a:xfrm>
            <a:off x="11642269" y="6547371"/>
            <a:ext cx="3429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5A3B607-532D-426E-B62E-9D16D97F3827}" type="slidenum">
              <a:rPr lang="nl-NL" sz="1200" smtClean="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341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179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0634E0-D462-431F-F480-29B8E0022A13}"/>
              </a:ext>
            </a:extLst>
          </p:cNvPr>
          <p:cNvSpPr txBox="1"/>
          <p:nvPr userDrawn="1"/>
        </p:nvSpPr>
        <p:spPr>
          <a:xfrm>
            <a:off x="11642269" y="6547371"/>
            <a:ext cx="3429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15A3B607-532D-426E-B62E-9D16D97F3827}" type="slidenum">
              <a:rPr lang="nl-NL" sz="1200" smtClean="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2" y="1252836"/>
            <a:ext cx="11389023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800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7" name="Rechthoek 6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8" name="Rechthoek 7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20" name="Rechthoek 19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6567" y="1031576"/>
            <a:ext cx="10298858" cy="1656184"/>
          </a:xfrm>
        </p:spPr>
        <p:txBody>
          <a:bodyPr/>
          <a:lstStyle/>
          <a:p>
            <a:r>
              <a:rPr lang="nl-NL" dirty="0"/>
              <a:t>Eerste generatiestudenten in het Hoger Onderwijs: Leidse Initiatieven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Nasreen Javanjoo |Historicidagen, Maastricht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23-08-2024</a:t>
            </a:r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Universiteitsbrede initiatieven </a:t>
            </a:r>
          </a:p>
        </p:txBody>
      </p:sp>
      <p:sp>
        <p:nvSpPr>
          <p:cNvPr id="8" name="Tijdelijke aanduiding voor verticale tekst 7"/>
          <p:cNvSpPr>
            <a:spLocks noGrp="1"/>
          </p:cNvSpPr>
          <p:nvPr>
            <p:ph type="body" orient="vert" idx="1"/>
          </p:nvPr>
        </p:nvSpPr>
        <p:spPr>
          <a:xfrm>
            <a:off x="479610" y="1340768"/>
            <a:ext cx="11239129" cy="4752528"/>
          </a:xfrm>
        </p:spPr>
        <p:txBody>
          <a:bodyPr>
            <a:normAutofit/>
          </a:bodyPr>
          <a:lstStyle/>
          <a:p>
            <a:r>
              <a:rPr lang="nl-NL" sz="2400" dirty="0"/>
              <a:t>Start Je Toekomst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Introductieprogramma voor eerste generatiestudenten en hun ouders.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Mogelijkheid om kennis te maken met de universiteit d.m.v. mini colleges over studeren, informatiemarkten, </a:t>
            </a:r>
            <a:r>
              <a:rPr lang="nl-NL" sz="2000" dirty="0" err="1"/>
              <a:t>Q&amp;A’s</a:t>
            </a:r>
            <a:r>
              <a:rPr lang="nl-NL" sz="2000" dirty="0"/>
              <a:t> met ouderejaarsstudenten en oudersessies. </a:t>
            </a:r>
          </a:p>
          <a:p>
            <a:r>
              <a:rPr lang="en-GB" sz="2400" dirty="0"/>
              <a:t>Being the First </a:t>
            </a:r>
            <a:r>
              <a:rPr lang="nl-NL" sz="2400" dirty="0"/>
              <a:t>Netwerk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Netwerk voor eerste generatiestudenten, opgericht en begeleid door het LU </a:t>
            </a:r>
            <a:r>
              <a:rPr lang="nl-NL" sz="2000" dirty="0" err="1"/>
              <a:t>Diversity</a:t>
            </a:r>
            <a:r>
              <a:rPr lang="nl-NL" sz="2000" dirty="0"/>
              <a:t> Office.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Workshops en informatiesessies over studeren aan de Universiteit Leiden. </a:t>
            </a:r>
            <a:endParaRPr lang="nl-NL" sz="1800" dirty="0"/>
          </a:p>
          <a:p>
            <a:r>
              <a:rPr lang="nl-NL" sz="2400" dirty="0"/>
              <a:t>Leiden Empowerment Fund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Fonds voor subsidies voor eerste generatiestudenten en onderzoekers.</a:t>
            </a:r>
          </a:p>
          <a:p>
            <a:r>
              <a:rPr lang="nl-NL" sz="2400" dirty="0"/>
              <a:t>Campagne: Pioniers van de Universiteit Leiden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Campagne waarin (voormalig) eerste generatiestudenten hun verhaal delen over hun studietijd. </a:t>
            </a:r>
          </a:p>
          <a:p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42805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100" dirty="0"/>
              <a:t>Facultaire initiatieven </a:t>
            </a:r>
          </a:p>
        </p:txBody>
      </p:sp>
      <p:sp>
        <p:nvSpPr>
          <p:cNvPr id="8" name="Tijdelijke aanduiding voor verticale tekst 7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7926761" cy="4795836"/>
          </a:xfrm>
        </p:spPr>
        <p:txBody>
          <a:bodyPr>
            <a:normAutofit/>
          </a:bodyPr>
          <a:lstStyle/>
          <a:p>
            <a:r>
              <a:rPr lang="nl-NL" sz="2400" dirty="0"/>
              <a:t>POPcorner (FGW, FSW, The Hague)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Ondersteuningspunt voor eerste generatiestudenten, studenten met een functiebeperking en eerstejaarsstudenten.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Vraagbaak, workshops studievaardigheden, begeleiding door ouderejaarsstudenten, lezingen en activiteiten. </a:t>
            </a:r>
          </a:p>
          <a:p>
            <a:pPr marL="180975" lvl="1" indent="0">
              <a:buNone/>
            </a:pPr>
            <a:endParaRPr lang="nl-NL" sz="1800" dirty="0"/>
          </a:p>
          <a:p>
            <a:r>
              <a:rPr lang="nl-NL" sz="2400" dirty="0"/>
              <a:t>JEDI Fonds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Justice, Equity, Diversity and Inclusion Fund.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Verschaft financiële steun aan D&amp;I projecten en initiatieven van studenten en medewerkers.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Focus op het creëren van een inclusieve leeromgeving.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dirty="0"/>
              <a:t>‘Diversifying Ancient History’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 descr="Afbeelding met tekenfilm, tekening, clipart, illustratie&#10;&#10;Automatisch gegenereerde beschrijving">
            <a:extLst>
              <a:ext uri="{FF2B5EF4-FFF2-40B4-BE49-F238E27FC236}">
                <a16:creationId xmlns:a16="http://schemas.microsoft.com/office/drawing/2014/main" id="{39E6D3A5-15E0-C461-5979-9ED79662F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r="24333" b="1"/>
          <a:stretch/>
        </p:blipFill>
        <p:spPr>
          <a:xfrm>
            <a:off x="8533902" y="1252537"/>
            <a:ext cx="3259784" cy="4795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68556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schermopname, brief, ontwerp&#10;&#10;Automatisch gegenereerde beschrijving">
            <a:extLst>
              <a:ext uri="{FF2B5EF4-FFF2-40B4-BE49-F238E27FC236}">
                <a16:creationId xmlns:a16="http://schemas.microsoft.com/office/drawing/2014/main" id="{C59CF108-EFA8-850F-231F-8C08083BA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1" y="260648"/>
            <a:ext cx="10513168" cy="59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6514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 </a:t>
            </a:r>
          </a:p>
        </p:txBody>
      </p:sp>
      <p:sp>
        <p:nvSpPr>
          <p:cNvPr id="8" name="Tijdelijke aanduiding voor verticale tekst 7"/>
          <p:cNvSpPr>
            <a:spLocks noGrp="1"/>
          </p:cNvSpPr>
          <p:nvPr>
            <p:ph type="body" orient="vert" idx="1"/>
          </p:nvPr>
        </p:nvSpPr>
        <p:spPr>
          <a:xfrm>
            <a:off x="479610" y="1340768"/>
            <a:ext cx="11239129" cy="4752528"/>
          </a:xfrm>
        </p:spPr>
        <p:txBody>
          <a:bodyPr>
            <a:normAutofit/>
          </a:bodyPr>
          <a:lstStyle/>
          <a:p>
            <a:r>
              <a:rPr lang="en-GB" sz="2400" dirty="0"/>
              <a:t>Inclusion and Belonging Survey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Universiteitsbrede enquête over het gevoel van </a:t>
            </a:r>
            <a:r>
              <a:rPr lang="nl-NL" sz="2000" dirty="0" err="1"/>
              <a:t>belonging</a:t>
            </a:r>
            <a:r>
              <a:rPr lang="nl-NL" sz="2000" dirty="0"/>
              <a:t> en inclusie onder studenten.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Apart onderdeel met vragen voor eerste generatiestudenten.</a:t>
            </a:r>
          </a:p>
          <a:p>
            <a:pPr marL="180975" lvl="1" indent="0">
              <a:buNone/>
            </a:pPr>
            <a:endParaRPr lang="en-GB" sz="2000" dirty="0"/>
          </a:p>
          <a:p>
            <a:r>
              <a:rPr lang="nl-NL" sz="2400" b="1" dirty="0"/>
              <a:t>Comenius-onderwijsbeurs</a:t>
            </a:r>
            <a:r>
              <a:rPr lang="nl-NL" sz="2400" dirty="0"/>
              <a:t> ‘Bewegwijzering gezocht! Diversificatie van academisch geschiedenisonderwijs tussen inhoud en proces’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Augustus 2024 t/m december 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Vervolg op het afgelopen JEDI project onder leiding van dr. Kim Beerden.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Herziening van het huidige BA1 (antieke) geschiedenisonderwijs en het creëren van een </a:t>
            </a:r>
            <a:r>
              <a:rPr lang="nl-NL" sz="2000" dirty="0" err="1"/>
              <a:t>roadmap</a:t>
            </a:r>
            <a:r>
              <a:rPr lang="nl-NL" sz="2000" dirty="0"/>
              <a:t> voor het vormen van inclusief/ inclusiever geschiedenisonderwijs.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sz="2000" dirty="0"/>
          </a:p>
          <a:p>
            <a:pPr lvl="1">
              <a:buFont typeface="Arial" panose="020B0604020202020204" pitchFamily="34" charset="0"/>
              <a:buChar char="•"/>
            </a:pPr>
            <a:endParaRPr lang="nl-NL" sz="2000" dirty="0"/>
          </a:p>
          <a:p>
            <a:pPr lvl="1">
              <a:buFont typeface="Arial" panose="020B0604020202020204" pitchFamily="34" charset="0"/>
              <a:buChar char="•"/>
            </a:pPr>
            <a:endParaRPr lang="nl-NL" sz="2000" dirty="0"/>
          </a:p>
          <a:p>
            <a:pPr lvl="1"/>
            <a:endParaRPr lang="nl-NL" sz="2000" dirty="0"/>
          </a:p>
          <a:p>
            <a:endParaRPr lang="en-GB" sz="2400" dirty="0"/>
          </a:p>
          <a:p>
            <a:pPr marL="180975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1375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4294967295"/>
          </p:nvPr>
        </p:nvSpPr>
        <p:spPr>
          <a:xfrm>
            <a:off x="0" y="-1"/>
            <a:ext cx="12198349" cy="4521941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6835830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eb7d687f18d1b9920e6da61b690a6528afd9b46"/>
</p:tagLst>
</file>

<file path=ppt/theme/theme1.xml><?xml version="1.0" encoding="utf-8"?>
<a:theme xmlns:a="http://schemas.openxmlformats.org/drawingml/2006/main" name="Corporate template-set Universiteit Leiden">
  <a:themeElements>
    <a:clrScheme name="Aangepast 28">
      <a:dk1>
        <a:srgbClr val="000000"/>
      </a:dk1>
      <a:lt1>
        <a:srgbClr val="FFFFFF"/>
      </a:lt1>
      <a:dk2>
        <a:srgbClr val="8592BC"/>
      </a:dk2>
      <a:lt2>
        <a:srgbClr val="001158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-windows-nl-met-slidenr.potx" id="{F1AD5ED1-9747-4495-9093-6143B0762044}" vid="{0AFD095A-4AE5-4A34-9328-EC83C225315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E77E9BB20574C88F1A51905EBD0AF" ma:contentTypeVersion="2" ma:contentTypeDescription="Create a new document." ma:contentTypeScope="" ma:versionID="2fd0fa924a9e82cd60e1feff1e189b11">
  <xsd:schema xmlns:xsd="http://www.w3.org/2001/XMLSchema" xmlns:xs="http://www.w3.org/2001/XMLSchema" xmlns:p="http://schemas.microsoft.com/office/2006/metadata/properties" xmlns:ns2="01a1795b-c314-4f6e-9e61-ae7877c66689" targetNamespace="http://schemas.microsoft.com/office/2006/metadata/properties" ma:root="true" ma:fieldsID="312e5ddb972235c6e69e0cbbfcd395b3" ns2:_="">
    <xsd:import namespace="01a1795b-c314-4f6e-9e61-ae7877c666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1795b-c314-4f6e-9e61-ae7877c66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88B81-2CDB-4143-95BC-1AAE557C38B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001EB0-4AE0-458A-87DE-72458D1560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0C956-632E-434F-8166-7A02F97AC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1795b-c314-4f6e-9e61-ae7877c666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template-set Universiteit Leiden</Template>
  <TotalTime>607</TotalTime>
  <Words>279</Words>
  <Application>Microsoft Macintosh PowerPoint</Application>
  <PresentationFormat>Aangepast</PresentationFormat>
  <Paragraphs>37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Georgia</vt:lpstr>
      <vt:lpstr>Calibri</vt:lpstr>
      <vt:lpstr>Minion</vt:lpstr>
      <vt:lpstr>Arial</vt:lpstr>
      <vt:lpstr>Corporate template-set Universiteit Leiden</vt:lpstr>
      <vt:lpstr>Eerste generatiestudenten in het Hoger Onderwijs: Leidse Initiatieven</vt:lpstr>
      <vt:lpstr>Universiteitsbrede initiatieven </vt:lpstr>
      <vt:lpstr>Facultaire initiatieven </vt:lpstr>
      <vt:lpstr>PowerPoint-presentatie</vt:lpstr>
      <vt:lpstr>Toekomst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Javanjoo, N.I.H. (Nasreen)</dc:creator>
  <cp:lastModifiedBy>Javanjoo, N.I.H. (Nasreen)</cp:lastModifiedBy>
  <cp:revision>3</cp:revision>
  <dcterms:created xsi:type="dcterms:W3CDTF">2024-08-21T12:48:59Z</dcterms:created>
  <dcterms:modified xsi:type="dcterms:W3CDTF">2024-08-21T22:56:30Z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0x010100798E77E9BB20574C88F1A51905EBD0AF</vt:lpwstr>
  </property>
</Properties>
</file>