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71" r:id="rId4"/>
    <p:sldId id="272" r:id="rId5"/>
    <p:sldId id="270" r:id="rId6"/>
    <p:sldId id="273" r:id="rId7"/>
    <p:sldId id="274" r:id="rId8"/>
    <p:sldId id="276" r:id="rId9"/>
    <p:sldId id="277" r:id="rId10"/>
    <p:sldId id="281" r:id="rId11"/>
    <p:sldId id="279" r:id="rId12"/>
    <p:sldId id="280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2BD4A7-2945-5741-6A89-C8DD81575E1F}" v="99" dt="2024-08-21T18:15:20.984"/>
    <p1510:client id="{1CE53F6F-03C2-EF23-40C3-8EB2915CC111}" v="83" dt="2024-08-22T08:21:21.976"/>
    <p1510:client id="{669756B3-B4F3-BD3D-B615-426EABCC4E9B}" v="20" dt="2024-08-21T18:19:06.115"/>
    <p1510:client id="{911281F8-90BD-FF17-AAB2-9EC19E1563A8}" v="1155" dt="2024-08-21T17:39:31.944"/>
    <p1510:client id="{A54D92D4-5B40-1BB0-55DE-62F13C9755F4}" v="54" dt="2024-08-21T15:36:11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FAB07F-92A6-4F18-AFFB-F9CEC4AC4822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018A17FB-9353-4737-B708-FD2CD77EE4C1}">
      <dgm:prSet phldrT="[Tekst]" phldr="0"/>
      <dgm:spPr/>
      <dgm:t>
        <a:bodyPr/>
        <a:lstStyle/>
        <a:p>
          <a:r>
            <a:rPr lang="nl-NL" dirty="0">
              <a:latin typeface="Aptos Display" panose="020F0302020204030204"/>
            </a:rPr>
            <a:t>Student</a:t>
          </a:r>
          <a:endParaRPr lang="nl-NL" dirty="0"/>
        </a:p>
      </dgm:t>
    </dgm:pt>
    <dgm:pt modelId="{4F8D7363-7CE1-4AD2-86AC-BD140465EE54}" type="parTrans" cxnId="{B3D3738B-F033-41A4-933D-0AC38AFB422F}">
      <dgm:prSet/>
      <dgm:spPr/>
      <dgm:t>
        <a:bodyPr/>
        <a:lstStyle/>
        <a:p>
          <a:endParaRPr lang="nl-NL"/>
        </a:p>
      </dgm:t>
    </dgm:pt>
    <dgm:pt modelId="{0F693EC4-A899-40EE-8BE7-3058B2F1B0D6}" type="sibTrans" cxnId="{B3D3738B-F033-41A4-933D-0AC38AFB422F}">
      <dgm:prSet/>
      <dgm:spPr/>
      <dgm:t>
        <a:bodyPr/>
        <a:lstStyle/>
        <a:p>
          <a:endParaRPr lang="nl-NL"/>
        </a:p>
      </dgm:t>
    </dgm:pt>
    <dgm:pt modelId="{DD45DFF2-17EC-4B81-BA22-44AEB4B3E47E}">
      <dgm:prSet phldr="0"/>
      <dgm:spPr/>
      <dgm:t>
        <a:bodyPr/>
        <a:lstStyle/>
        <a:p>
          <a:pPr rtl="0"/>
          <a:r>
            <a:rPr lang="nl-NL" dirty="0">
              <a:latin typeface="Aptos Display" panose="020F0302020204030204"/>
            </a:rPr>
            <a:t>Opleiding</a:t>
          </a:r>
        </a:p>
      </dgm:t>
    </dgm:pt>
    <dgm:pt modelId="{8600E340-1C40-4F5E-A933-E64F20CF89C4}" type="parTrans" cxnId="{F51FF1E3-6B3A-493D-9BEC-0CF40204E36C}">
      <dgm:prSet/>
      <dgm:spPr/>
    </dgm:pt>
    <dgm:pt modelId="{A172B395-81D8-46FD-8E5E-DA5CA7314288}" type="sibTrans" cxnId="{F51FF1E3-6B3A-493D-9BEC-0CF40204E36C}">
      <dgm:prSet/>
      <dgm:spPr/>
    </dgm:pt>
    <dgm:pt modelId="{537873E0-E219-46DC-8B60-0906CD42C03F}" type="pres">
      <dgm:prSet presAssocID="{0CFAB07F-92A6-4F18-AFFB-F9CEC4AC4822}" presName="diagram" presStyleCnt="0">
        <dgm:presLayoutVars>
          <dgm:dir/>
          <dgm:resizeHandles val="exact"/>
        </dgm:presLayoutVars>
      </dgm:prSet>
      <dgm:spPr/>
    </dgm:pt>
    <dgm:pt modelId="{871E830E-2FE5-4B39-9AE1-7FFC20E2246B}" type="pres">
      <dgm:prSet presAssocID="{DD45DFF2-17EC-4B81-BA22-44AEB4B3E47E}" presName="arrow" presStyleLbl="node1" presStyleIdx="0" presStyleCnt="2">
        <dgm:presLayoutVars>
          <dgm:bulletEnabled val="1"/>
        </dgm:presLayoutVars>
      </dgm:prSet>
      <dgm:spPr/>
    </dgm:pt>
    <dgm:pt modelId="{FEFC1172-E4EE-4797-B592-82B53CDF166B}" type="pres">
      <dgm:prSet presAssocID="{018A17FB-9353-4737-B708-FD2CD77EE4C1}" presName="arrow" presStyleLbl="node1" presStyleIdx="1" presStyleCnt="2">
        <dgm:presLayoutVars>
          <dgm:bulletEnabled val="1"/>
        </dgm:presLayoutVars>
      </dgm:prSet>
      <dgm:spPr/>
    </dgm:pt>
  </dgm:ptLst>
  <dgm:cxnLst>
    <dgm:cxn modelId="{80E5A918-C52E-4DFB-8150-44CB8C3818D6}" type="presOf" srcId="{DD45DFF2-17EC-4B81-BA22-44AEB4B3E47E}" destId="{871E830E-2FE5-4B39-9AE1-7FFC20E2246B}" srcOrd="0" destOrd="0" presId="urn:microsoft.com/office/officeart/2005/8/layout/arrow5"/>
    <dgm:cxn modelId="{2C9A3556-E344-4858-8B8C-A87EF0CE2D32}" type="presOf" srcId="{018A17FB-9353-4737-B708-FD2CD77EE4C1}" destId="{FEFC1172-E4EE-4797-B592-82B53CDF166B}" srcOrd="0" destOrd="0" presId="urn:microsoft.com/office/officeart/2005/8/layout/arrow5"/>
    <dgm:cxn modelId="{B3D3738B-F033-41A4-933D-0AC38AFB422F}" srcId="{0CFAB07F-92A6-4F18-AFFB-F9CEC4AC4822}" destId="{018A17FB-9353-4737-B708-FD2CD77EE4C1}" srcOrd="1" destOrd="0" parTransId="{4F8D7363-7CE1-4AD2-86AC-BD140465EE54}" sibTransId="{0F693EC4-A899-40EE-8BE7-3058B2F1B0D6}"/>
    <dgm:cxn modelId="{F6CB6ECD-6860-4B2A-BB32-2914E52BC580}" type="presOf" srcId="{0CFAB07F-92A6-4F18-AFFB-F9CEC4AC4822}" destId="{537873E0-E219-46DC-8B60-0906CD42C03F}" srcOrd="0" destOrd="0" presId="urn:microsoft.com/office/officeart/2005/8/layout/arrow5"/>
    <dgm:cxn modelId="{F51FF1E3-6B3A-493D-9BEC-0CF40204E36C}" srcId="{0CFAB07F-92A6-4F18-AFFB-F9CEC4AC4822}" destId="{DD45DFF2-17EC-4B81-BA22-44AEB4B3E47E}" srcOrd="0" destOrd="0" parTransId="{8600E340-1C40-4F5E-A933-E64F20CF89C4}" sibTransId="{A172B395-81D8-46FD-8E5E-DA5CA7314288}"/>
    <dgm:cxn modelId="{8E50992C-2D05-43DB-A5DB-825AF21997C6}" type="presParOf" srcId="{537873E0-E219-46DC-8B60-0906CD42C03F}" destId="{871E830E-2FE5-4B39-9AE1-7FFC20E2246B}" srcOrd="0" destOrd="0" presId="urn:microsoft.com/office/officeart/2005/8/layout/arrow5"/>
    <dgm:cxn modelId="{AF9C7430-B5C7-44B3-B072-A5A1D1887047}" type="presParOf" srcId="{537873E0-E219-46DC-8B60-0906CD42C03F}" destId="{FEFC1172-E4EE-4797-B592-82B53CDF166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E830E-2FE5-4B39-9AE1-7FFC20E2246B}">
      <dsp:nvSpPr>
        <dsp:cNvPr id="0" name=""/>
        <dsp:cNvSpPr/>
      </dsp:nvSpPr>
      <dsp:spPr>
        <a:xfrm rot="16200000">
          <a:off x="743" y="730448"/>
          <a:ext cx="2196703" cy="2196703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Aptos Display" panose="020F0302020204030204"/>
            </a:rPr>
            <a:t>Opleiding</a:t>
          </a:r>
        </a:p>
      </dsp:txBody>
      <dsp:txXfrm rot="5400000">
        <a:off x="744" y="1279623"/>
        <a:ext cx="1812280" cy="1098351"/>
      </dsp:txXfrm>
    </dsp:sp>
    <dsp:sp modelId="{FEFC1172-E4EE-4797-B592-82B53CDF166B}">
      <dsp:nvSpPr>
        <dsp:cNvPr id="0" name=""/>
        <dsp:cNvSpPr/>
      </dsp:nvSpPr>
      <dsp:spPr>
        <a:xfrm rot="5400000">
          <a:off x="2374553" y="730448"/>
          <a:ext cx="2196703" cy="2196703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Aptos Display" panose="020F0302020204030204"/>
            </a:rPr>
            <a:t>Student</a:t>
          </a:r>
          <a:endParaRPr lang="nl-NL" sz="2800" kern="1200" dirty="0"/>
        </a:p>
      </dsp:txBody>
      <dsp:txXfrm rot="-5400000">
        <a:off x="2758977" y="1279624"/>
        <a:ext cx="1812280" cy="1098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C55F9-5826-47A6-B6C6-C72CC80DF6E7}" type="datetimeFigureOut">
              <a:t>22-8-2024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245A1-7B35-47A8-B5EA-83A62DEF6417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45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De kloof </a:t>
            </a:r>
            <a:r>
              <a:rPr lang="en-US" dirty="0" err="1">
                <a:ea typeface="Calibri"/>
                <a:cs typeface="Calibri"/>
              </a:rPr>
              <a:t>bronnen</a:t>
            </a:r>
            <a:endParaRPr lang="en-US" dirty="0" err="1"/>
          </a:p>
          <a:p>
            <a:r>
              <a:rPr lang="en-US" dirty="0">
                <a:ea typeface="Calibri"/>
                <a:cs typeface="Calibri"/>
              </a:rPr>
              <a:t>- </a:t>
            </a:r>
            <a:r>
              <a:rPr lang="en-US" dirty="0" err="1">
                <a:ea typeface="Calibri"/>
                <a:cs typeface="Calibri"/>
              </a:rPr>
              <a:t>normen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waarden-taalinterpretatie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/>
              <a:t>Op basis van </a:t>
            </a:r>
            <a:r>
              <a:rPr lang="en-US" err="1"/>
              <a:t>bronnen</a:t>
            </a:r>
            <a:r>
              <a:rPr lang="en-US"/>
              <a:t>:</a:t>
            </a:r>
            <a:endParaRPr lang="en-US" dirty="0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err="1"/>
              <a:t>Niet</a:t>
            </a:r>
            <a:r>
              <a:rPr lang="en-US"/>
              <a:t> alle </a:t>
            </a:r>
            <a:r>
              <a:rPr lang="en-US" err="1"/>
              <a:t>bronnen</a:t>
            </a:r>
            <a:r>
              <a:rPr lang="en-US"/>
              <a:t> </a:t>
            </a:r>
            <a:r>
              <a:rPr lang="en-US" err="1"/>
              <a:t>zijn</a:t>
            </a:r>
            <a:r>
              <a:rPr lang="en-US"/>
              <a:t> even </a:t>
            </a:r>
            <a:r>
              <a:rPr lang="en-US" err="1"/>
              <a:t>toegankelijk</a:t>
            </a:r>
            <a:endParaRPr lang="en-US" dirty="0" err="1"/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"/>
              <a:buChar char="•"/>
            </a:pPr>
            <a:r>
              <a:rPr lang="en-US" err="1"/>
              <a:t>Archief</a:t>
            </a:r>
            <a:endParaRPr lang="en-US" dirty="0" err="1"/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"/>
              <a:buChar char="•"/>
            </a:pPr>
            <a:r>
              <a:rPr lang="en-US" err="1"/>
              <a:t>vergaan</a:t>
            </a:r>
            <a:endParaRPr lang="en-US" dirty="0" err="1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err="1"/>
              <a:t>Vervalsingen</a:t>
            </a:r>
            <a:endParaRPr lang="en-US" dirty="0" err="1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err="1"/>
              <a:t>Overdaad</a:t>
            </a:r>
            <a:r>
              <a:rPr lang="en-US"/>
              <a:t> </a:t>
            </a:r>
            <a:r>
              <a:rPr lang="en-US" err="1"/>
              <a:t>aan</a:t>
            </a:r>
            <a:r>
              <a:rPr lang="en-US"/>
              <a:t> </a:t>
            </a:r>
            <a:r>
              <a:rPr lang="en-US" err="1"/>
              <a:t>bronnen</a:t>
            </a:r>
            <a:r>
              <a:rPr lang="en-US"/>
              <a:t> </a:t>
            </a:r>
            <a:endParaRPr lang="en-US" dirty="0"/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"/>
              <a:buChar char="•"/>
            </a:pPr>
            <a:r>
              <a:rPr lang="en-US" err="1"/>
              <a:t>Zeker</a:t>
            </a:r>
            <a:r>
              <a:rPr lang="en-US"/>
              <a:t> </a:t>
            </a:r>
            <a:r>
              <a:rPr lang="en-US" err="1"/>
              <a:t>o.i.v</a:t>
            </a:r>
            <a:r>
              <a:rPr lang="en-US"/>
              <a:t>. </a:t>
            </a:r>
            <a:r>
              <a:rPr lang="en-US" err="1"/>
              <a:t>digitalisering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technologisering</a:t>
            </a:r>
            <a:endParaRPr lang="en-US" dirty="0" err="1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/>
              <a:t>Oral history is </a:t>
            </a:r>
            <a:r>
              <a:rPr lang="en-US" dirty="0" err="1"/>
              <a:t>subjectief</a:t>
            </a:r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 err="1"/>
              <a:t>Enerzijds</a:t>
            </a:r>
            <a:r>
              <a:rPr lang="en-US" dirty="0"/>
              <a:t> </a:t>
            </a:r>
            <a:r>
              <a:rPr lang="en-US" dirty="0" err="1"/>
              <a:t>bronnen</a:t>
            </a:r>
            <a:r>
              <a:rPr lang="en-US" dirty="0"/>
              <a:t> </a:t>
            </a:r>
            <a:r>
              <a:rPr lang="en-US" dirty="0" err="1"/>
              <a:t>nodig</a:t>
            </a:r>
            <a:r>
              <a:rPr lang="en-US" dirty="0"/>
              <a:t>, </a:t>
            </a:r>
            <a:r>
              <a:rPr lang="en-US" dirty="0" err="1"/>
              <a:t>anderzijds</a:t>
            </a:r>
            <a:r>
              <a:rPr lang="en-US" dirty="0"/>
              <a:t> </a:t>
            </a:r>
            <a:r>
              <a:rPr lang="en-US" dirty="0" err="1"/>
              <a:t>werkt</a:t>
            </a:r>
            <a:r>
              <a:rPr lang="en-US" dirty="0"/>
              <a:t> </a:t>
            </a:r>
            <a:r>
              <a:rPr lang="en-US" dirty="0" err="1"/>
              <a:t>selectie</a:t>
            </a:r>
            <a:r>
              <a:rPr lang="en-US" dirty="0"/>
              <a:t> van </a:t>
            </a:r>
            <a:r>
              <a:rPr lang="en-US" dirty="0" err="1"/>
              <a:t>bronnen</a:t>
            </a:r>
            <a:r>
              <a:rPr lang="en-US" dirty="0"/>
              <a:t> </a:t>
            </a:r>
            <a:r>
              <a:rPr lang="en-US" dirty="0" err="1"/>
              <a:t>subjectiviteit</a:t>
            </a:r>
            <a:r>
              <a:rPr lang="en-US" dirty="0"/>
              <a:t> in de hand.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70312-0DAF-4B1D-8541-31CDE43DD52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33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Beheersing</a:t>
            </a:r>
            <a:r>
              <a:rPr lang="en-US" dirty="0">
                <a:ea typeface="Calibri"/>
                <a:cs typeface="Calibri"/>
              </a:rPr>
              <a:t> van de </a:t>
            </a:r>
            <a:r>
              <a:rPr lang="en-US" err="1">
                <a:ea typeface="Calibri"/>
                <a:cs typeface="Calibri"/>
              </a:rPr>
              <a:t>culturele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competenties</a:t>
            </a:r>
            <a:r>
              <a:rPr lang="en-US" dirty="0">
                <a:ea typeface="Calibri"/>
                <a:cs typeface="Calibri"/>
              </a:rPr>
              <a:t> die eigen </a:t>
            </a:r>
            <a:r>
              <a:rPr lang="en-US" err="1">
                <a:ea typeface="Calibri"/>
                <a:cs typeface="Calibri"/>
              </a:rPr>
              <a:t>zijn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hogere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sociale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posities</a:t>
            </a:r>
            <a:r>
              <a:rPr lang="en-US">
                <a:ea typeface="Calibri"/>
                <a:cs typeface="Calibri"/>
              </a:rPr>
              <a:t>.</a:t>
            </a:r>
          </a:p>
          <a:p>
            <a:r>
              <a:rPr lang="en-US" dirty="0">
                <a:ea typeface="Calibri"/>
                <a:cs typeface="Calibri"/>
              </a:rPr>
              <a:t>Gaat </a:t>
            </a:r>
            <a:r>
              <a:rPr lang="en-US" dirty="0" err="1">
                <a:ea typeface="Calibri"/>
                <a:cs typeface="Calibri"/>
              </a:rPr>
              <a:t>verder</a:t>
            </a:r>
            <a:r>
              <a:rPr lang="en-US" dirty="0">
                <a:ea typeface="Calibri"/>
                <a:cs typeface="Calibri"/>
              </a:rPr>
              <a:t> dan </a:t>
            </a:r>
            <a:r>
              <a:rPr lang="en-US" dirty="0" err="1">
                <a:ea typeface="Calibri"/>
                <a:cs typeface="Calibri"/>
              </a:rPr>
              <a:t>alleen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onderwijs</a:t>
            </a:r>
            <a:r>
              <a:rPr lang="en-US" dirty="0">
                <a:ea typeface="Calibri"/>
                <a:cs typeface="Calibri"/>
              </a:rPr>
              <a:t>.  Maar zit </a:t>
            </a:r>
            <a:r>
              <a:rPr lang="en-US" dirty="0" err="1">
                <a:ea typeface="Calibri"/>
                <a:cs typeface="Calibri"/>
              </a:rPr>
              <a:t>ingebakken</a:t>
            </a:r>
            <a:r>
              <a:rPr lang="en-US" dirty="0">
                <a:ea typeface="Calibri"/>
                <a:cs typeface="Calibri"/>
              </a:rPr>
              <a:t> in </a:t>
            </a:r>
            <a:r>
              <a:rPr lang="en-US" dirty="0" err="1">
                <a:ea typeface="Calibri"/>
                <a:cs typeface="Calibri"/>
              </a:rPr>
              <a:t>socialisatieproces</a:t>
            </a:r>
            <a:r>
              <a:rPr lang="en-US" dirty="0">
                <a:ea typeface="Calibri"/>
                <a:cs typeface="Calibri"/>
              </a:rPr>
              <a:t>: </a:t>
            </a:r>
            <a:r>
              <a:rPr lang="en-US" dirty="0" err="1">
                <a:ea typeface="Calibri"/>
                <a:cs typeface="Calibri"/>
              </a:rPr>
              <a:t>houding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opvattingen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smaak</a:t>
            </a:r>
            <a:r>
              <a:rPr lang="en-US" dirty="0">
                <a:ea typeface="Calibri"/>
                <a:cs typeface="Calibri"/>
              </a:rPr>
              <a:t> die van huis </a:t>
            </a:r>
            <a:r>
              <a:rPr lang="en-US" dirty="0" err="1">
                <a:ea typeface="Calibri"/>
                <a:cs typeface="Calibri"/>
              </a:rPr>
              <a:t>uit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zijn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meegegeven</a:t>
            </a:r>
            <a:r>
              <a:rPr lang="en-US" dirty="0">
                <a:ea typeface="Calibri"/>
                <a:cs typeface="Calibri"/>
              </a:rPr>
              <a:t>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4245A1-7B35-47A8-B5EA-83A62DEF6417}" type="slidenum">
              <a:rPr lang="nl-NL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225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Gehoorzaamheidshuishouden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correleert</a:t>
            </a:r>
            <a:r>
              <a:rPr lang="en-US" dirty="0">
                <a:ea typeface="Calibri"/>
                <a:cs typeface="Calibri"/>
              </a:rPr>
              <a:t> met </a:t>
            </a:r>
            <a:r>
              <a:rPr lang="en-US" dirty="0" err="1">
                <a:ea typeface="Calibri"/>
                <a:cs typeface="Calibri"/>
              </a:rPr>
              <a:t>opleidingsniveau</a:t>
            </a:r>
            <a:r>
              <a:rPr lang="en-US" dirty="0">
                <a:ea typeface="Calibri"/>
                <a:cs typeface="Calibri"/>
              </a:rPr>
              <a:t>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4245A1-7B35-47A8-B5EA-83A62DEF6417}" type="slidenum">
              <a:rPr lang="nl-NL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677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22.08.2024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0rWwiQn8aPk?feature=oembed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water, tekst, meer, boom&#10;&#10;Automatisch gegenereerde beschrijving">
            <a:extLst>
              <a:ext uri="{FF2B5EF4-FFF2-40B4-BE49-F238E27FC236}">
                <a16:creationId xmlns:a16="http://schemas.microsoft.com/office/drawing/2014/main" id="{6E2DEA13-78FF-2FD9-5E4C-C3DE86C71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813" y="2728157"/>
            <a:ext cx="7616372" cy="362721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77863" y="1842610"/>
            <a:ext cx="9144000" cy="879475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Eerste generatie studenten HBO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7863" y="3139619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nl-NL" i="1" dirty="0"/>
          </a:p>
        </p:txBody>
      </p:sp>
      <p:pic>
        <p:nvPicPr>
          <p:cNvPr id="6" name="Picture 2" descr="2020 Smart Society: Jeugd Voorop 2.0 | Fontys">
            <a:extLst>
              <a:ext uri="{FF2B5EF4-FFF2-40B4-BE49-F238E27FC236}">
                <a16:creationId xmlns:a16="http://schemas.microsoft.com/office/drawing/2014/main" id="{70C021E5-415D-68A3-835C-AE6ECAE92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190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4CE8AF-6131-E1AA-5421-319F52DCD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Eerste generatiestudenten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D90A2D7-33F8-8C12-A2F8-1C615CA6A0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Helpende factoren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119559-4A04-2579-A891-E680D86D12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Kameleon</a:t>
            </a:r>
          </a:p>
          <a:p>
            <a:r>
              <a:rPr lang="nl-NL" dirty="0"/>
              <a:t>Doorzetters 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D9C4C227-CC59-D16F-9CFF-6245040E6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Belemmerende factoren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A25E87E-A176-88B2-0736-CC56E1CE31B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Verschil in achtergrond</a:t>
            </a:r>
          </a:p>
          <a:p>
            <a:r>
              <a:rPr lang="nl-NL" dirty="0"/>
              <a:t>Weinig of onduidelijke stimulans meegekregen vanuit huis</a:t>
            </a:r>
          </a:p>
        </p:txBody>
      </p:sp>
      <p:pic>
        <p:nvPicPr>
          <p:cNvPr id="8" name="Picture 2" descr="2020 Smart Society: Jeugd Voorop 2.0 | Fontys">
            <a:extLst>
              <a:ext uri="{FF2B5EF4-FFF2-40B4-BE49-F238E27FC236}">
                <a16:creationId xmlns:a16="http://schemas.microsoft.com/office/drawing/2014/main" id="{324F19C8-610D-7549-BDFA-56D22CBDF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956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B8326-477E-37B2-0BD1-6F6B6D72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vergt dat van </a:t>
            </a:r>
            <a:br>
              <a:rPr lang="nl-NL" dirty="0"/>
            </a:br>
            <a:r>
              <a:rPr lang="nl-NL" dirty="0"/>
              <a:t>(leraren)opleiders?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34027E-182C-4B00-D52B-8D239ABB6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Bewustwording</a:t>
            </a:r>
          </a:p>
          <a:p>
            <a:r>
              <a:rPr lang="nl-NL" dirty="0"/>
              <a:t>Oog hebben voor je studenten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achtergrond</a:t>
            </a:r>
            <a:endParaRPr lang="nl-NL" sz="28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dilemma's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gedragingen</a:t>
            </a:r>
          </a:p>
        </p:txBody>
      </p:sp>
      <p:pic>
        <p:nvPicPr>
          <p:cNvPr id="5" name="Picture 2" descr="2020 Smart Society: Jeugd Voorop 2.0 | Fontys">
            <a:extLst>
              <a:ext uri="{FF2B5EF4-FFF2-40B4-BE49-F238E27FC236}">
                <a16:creationId xmlns:a16="http://schemas.microsoft.com/office/drawing/2014/main" id="{27E6A632-9F58-D7DE-887A-CCF8F60CF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72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94C10-12BF-11C3-C033-8900B638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Dilemma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410315-3248-4BBF-AA14-FCDA6A488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Wie past zich aan </a:t>
            </a:r>
            <a:r>
              <a:rPr lang="nl-NL" dirty="0" err="1"/>
              <a:t>aan</a:t>
            </a:r>
            <a:r>
              <a:rPr lang="nl-NL" dirty="0"/>
              <a:t> wie?</a:t>
            </a:r>
          </a:p>
          <a:p>
            <a:r>
              <a:rPr lang="nl-NL" dirty="0"/>
              <a:t>In hoeverre moet je oog hebben voor de achtergrond van een student?</a:t>
            </a:r>
          </a:p>
          <a:p>
            <a:r>
              <a:rPr lang="nl-NL" dirty="0"/>
              <a:t>Hoe breng je ze naar de eisen en verwachtingen van de opleiding?</a:t>
            </a:r>
          </a:p>
          <a:p>
            <a:endParaRPr lang="nl-NL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CE3066A-9DE4-35E8-DEEC-8CED1A5BA3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010913"/>
              </p:ext>
            </p:extLst>
          </p:nvPr>
        </p:nvGraphicFramePr>
        <p:xfrm>
          <a:off x="7136190" y="3426581"/>
          <a:ext cx="45720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" name="Picture 2" descr="2020 Smart Society: Jeugd Voorop 2.0 | Fontys">
            <a:extLst>
              <a:ext uri="{FF2B5EF4-FFF2-40B4-BE49-F238E27FC236}">
                <a16:creationId xmlns:a16="http://schemas.microsoft.com/office/drawing/2014/main" id="{748E4E39-BCD2-FC1E-6EDD-C645F963D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69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cs typeface="Calibri"/>
              </a:rPr>
              <a:t>Ervaringsleer....</a:t>
            </a:r>
          </a:p>
          <a:p>
            <a:r>
              <a:rPr lang="nl-NL" dirty="0">
                <a:cs typeface="Calibri"/>
              </a:rPr>
              <a:t>Het besef....</a:t>
            </a:r>
          </a:p>
          <a:p>
            <a:r>
              <a:rPr lang="nl-NL" dirty="0">
                <a:cs typeface="Calibri"/>
              </a:rPr>
              <a:t>Mijn studenten....</a:t>
            </a:r>
          </a:p>
          <a:p>
            <a:r>
              <a:rPr lang="nl-NL" dirty="0">
                <a:cs typeface="Calibri"/>
              </a:rPr>
              <a:t>Dilemma...</a:t>
            </a:r>
          </a:p>
        </p:txBody>
      </p:sp>
      <p:pic>
        <p:nvPicPr>
          <p:cNvPr id="4" name="Picture 2" descr="2020 Smart Society: Jeugd Voorop 2.0 | Fonty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2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E23B-7B34-2863-B19E-C583290E6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03660" cy="1325563"/>
          </a:xfrm>
        </p:spPr>
        <p:txBody>
          <a:bodyPr/>
          <a:lstStyle/>
          <a:p>
            <a:r>
              <a:rPr lang="en-US" dirty="0">
                <a:cs typeface="Calibri Light"/>
              </a:rPr>
              <a:t>Over </a:t>
            </a:r>
            <a:r>
              <a:rPr lang="en-US" dirty="0" err="1">
                <a:cs typeface="Calibri Light"/>
              </a:rPr>
              <a:t>mij</a:t>
            </a:r>
            <a:r>
              <a:rPr lang="en-US" dirty="0">
                <a:cs typeface="Calibri Light"/>
              </a:rPr>
              <a:t>...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E98120C-E69A-B9AC-DF66-DDD529235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Margo van Wijk</a:t>
            </a:r>
          </a:p>
          <a:p>
            <a:r>
              <a:rPr lang="nl-NL" dirty="0"/>
              <a:t>Docent geschiedenis, 2e graads-gebied</a:t>
            </a:r>
          </a:p>
          <a:p>
            <a:r>
              <a:rPr lang="nl-NL" dirty="0"/>
              <a:t>Afdelingsleider VMBO</a:t>
            </a:r>
          </a:p>
          <a:p>
            <a:r>
              <a:rPr lang="nl-NL" dirty="0"/>
              <a:t>Docent geschiedenis, maatschappijleer &amp; maatschappijwetenschappen, 1e graads-gebied</a:t>
            </a:r>
          </a:p>
          <a:p>
            <a:r>
              <a:rPr lang="nl-NL" dirty="0"/>
              <a:t>Lerarenopleider geschiedenis</a:t>
            </a:r>
          </a:p>
        </p:txBody>
      </p:sp>
      <p:pic>
        <p:nvPicPr>
          <p:cNvPr id="8" name="Picture 2" descr="2020 Smart Society: Jeugd Voorop 2.0 | Fontys">
            <a:extLst>
              <a:ext uri="{FF2B5EF4-FFF2-40B4-BE49-F238E27FC236}">
                <a16:creationId xmlns:a16="http://schemas.microsoft.com/office/drawing/2014/main" id="{24A20A3D-B99C-B452-A9FB-4D333E1E2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91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45DBA-6E6E-D40B-0694-27295670C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Mijn achtergrond...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FFC009-300B-2629-4681-F83DCFA0F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Alleenstaande laagopgeleide moeder.</a:t>
            </a:r>
          </a:p>
          <a:p>
            <a:r>
              <a:rPr lang="nl-NL" dirty="0"/>
              <a:t>Enig kind.</a:t>
            </a:r>
          </a:p>
          <a:p>
            <a:r>
              <a:rPr lang="nl-NL" i="1" dirty="0"/>
              <a:t>"Jij moet gaan leren".</a:t>
            </a:r>
          </a:p>
          <a:p>
            <a:endParaRPr lang="nl-NL" dirty="0"/>
          </a:p>
        </p:txBody>
      </p:sp>
      <p:pic>
        <p:nvPicPr>
          <p:cNvPr id="5" name="Picture 2" descr="2020 Smart Society: Jeugd Voorop 2.0 | Fontys">
            <a:extLst>
              <a:ext uri="{FF2B5EF4-FFF2-40B4-BE49-F238E27FC236}">
                <a16:creationId xmlns:a16="http://schemas.microsoft.com/office/drawing/2014/main" id="{FE07DDF2-2F24-DFA7-A000-39820EFEA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 descr="Afbeelding met kaart, tekst, atlas&#10;&#10;Automatisch gegenereerde beschrijving">
            <a:extLst>
              <a:ext uri="{FF2B5EF4-FFF2-40B4-BE49-F238E27FC236}">
                <a16:creationId xmlns:a16="http://schemas.microsoft.com/office/drawing/2014/main" id="{C940B197-46AE-B20D-1D62-46E890685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858" y="3670689"/>
            <a:ext cx="4444151" cy="288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74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9F437-22D6-C5EB-2F7A-32ED21B8A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Mijn</a:t>
            </a:r>
            <a:r>
              <a:rPr lang="en-US" dirty="0">
                <a:cs typeface="Calibri Light"/>
              </a:rPr>
              <a:t> pad...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623A8-989A-DC36-DAFF-34D48DCDB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dirty="0" err="1">
              <a:cs typeface="Calibri"/>
            </a:endParaRPr>
          </a:p>
          <a:p>
            <a:r>
              <a:rPr lang="en-US" dirty="0" err="1">
                <a:cs typeface="Calibri"/>
              </a:rPr>
              <a:t>opleiding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cs typeface="Calibri"/>
              </a:rPr>
              <a:t>Mavo-</a:t>
            </a:r>
            <a:r>
              <a:rPr lang="en-US" dirty="0" err="1">
                <a:cs typeface="Calibri"/>
              </a:rPr>
              <a:t>advies</a:t>
            </a:r>
            <a:endParaRPr lang="en-US"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cs typeface="Calibri"/>
              </a:rPr>
              <a:t>Havo diploma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cs typeface="Calibri"/>
              </a:rPr>
              <a:t>HBO</a:t>
            </a:r>
            <a:endParaRPr lang="en-US" dirty="0" err="1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err="1">
                <a:cs typeface="Calibri"/>
              </a:rPr>
              <a:t>Lerarenopleiding</a:t>
            </a:r>
            <a:r>
              <a:rPr lang="en-US" dirty="0">
                <a:cs typeface="Calibri"/>
              </a:rPr>
              <a:t> </a:t>
            </a:r>
            <a:r>
              <a:rPr lang="en-US" err="1">
                <a:cs typeface="Calibri"/>
              </a:rPr>
              <a:t>geschiedenis</a:t>
            </a:r>
            <a:r>
              <a:rPr lang="en-US" dirty="0">
                <a:cs typeface="Calibri"/>
              </a:rPr>
              <a:t> 2e </a:t>
            </a:r>
            <a:r>
              <a:rPr lang="en-US" err="1">
                <a:cs typeface="Calibri"/>
              </a:rPr>
              <a:t>graads</a:t>
            </a:r>
            <a:endParaRPr lang="en-US"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>
                <a:cs typeface="Calibri"/>
              </a:rPr>
              <a:t>Werken</a:t>
            </a:r>
            <a:endParaRPr lang="en-US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>
                <a:cs typeface="Calibri"/>
              </a:rPr>
              <a:t>Docent</a:t>
            </a:r>
            <a:endParaRPr lang="en-US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err="1">
                <a:cs typeface="Calibri"/>
              </a:rPr>
              <a:t>afdelingsleider</a:t>
            </a:r>
            <a:endParaRPr lang="en-US"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cs typeface="Calibri"/>
              </a:rPr>
              <a:t>HBO-master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>
                <a:cs typeface="Calibri"/>
              </a:rPr>
              <a:t>1e </a:t>
            </a:r>
            <a:r>
              <a:rPr lang="en-US" dirty="0" err="1">
                <a:cs typeface="Calibri"/>
              </a:rPr>
              <a:t>graads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geschiedenis</a:t>
            </a:r>
            <a:endParaRPr lang="en-US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>
                <a:cs typeface="Calibri"/>
              </a:rPr>
              <a:t>1e </a:t>
            </a:r>
            <a:r>
              <a:rPr lang="en-US" dirty="0" err="1">
                <a:cs typeface="Calibri"/>
              </a:rPr>
              <a:t>graads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maatschappijleer&amp;maatschappijwetenschappen</a:t>
            </a:r>
            <a:endParaRPr lang="en-US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endParaRPr lang="en-US" dirty="0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5" name="Picture 2" descr="2020 Smart Society: Jeugd Voorop 2.0 | Fontys">
            <a:extLst>
              <a:ext uri="{FF2B5EF4-FFF2-40B4-BE49-F238E27FC236}">
                <a16:creationId xmlns:a16="http://schemas.microsoft.com/office/drawing/2014/main" id="{E9BD3CF0-16AB-19CB-7BDC-D6B51C835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9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1340D-A212-D2BB-8224-E9F316330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2001-2005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F90389-B4D9-B4A4-F96B-D2F6BAD82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Studeren aan het HBO</a:t>
            </a:r>
          </a:p>
          <a:p>
            <a:r>
              <a:rPr lang="nl-NL" dirty="0"/>
              <a:t>Mijn eerste jaar</a:t>
            </a:r>
          </a:p>
          <a:p>
            <a:r>
              <a:rPr lang="nl-NL" dirty="0"/>
              <a:t>"</a:t>
            </a:r>
            <a:r>
              <a:rPr lang="nl-NL" i="1" dirty="0"/>
              <a:t>Wat weten al die mensen veel".</a:t>
            </a:r>
          </a:p>
          <a:p>
            <a:r>
              <a:rPr lang="nl-NL" dirty="0"/>
              <a:t>Stoppen?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2001-2002-2003-2004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Niet op mijn plek</a:t>
            </a:r>
          </a:p>
          <a:p>
            <a:r>
              <a:rPr lang="nl-NL" dirty="0"/>
              <a:t>Diploma-uitreiking 2e </a:t>
            </a:r>
            <a:r>
              <a:rPr lang="nl-NL" dirty="0" err="1"/>
              <a:t>graads</a:t>
            </a:r>
            <a:r>
              <a:rPr lang="nl-NL" dirty="0"/>
              <a:t> bevoegdheid</a:t>
            </a:r>
            <a:endParaRPr lang="nl-NL"/>
          </a:p>
          <a:p>
            <a:pPr lvl="1">
              <a:buFont typeface="Courier New" panose="020B0604020202020204" pitchFamily="34" charset="0"/>
              <a:buChar char="o"/>
            </a:pPr>
            <a:r>
              <a:rPr lang="nl-NL" i="1" dirty="0"/>
              <a:t>"Margo, </a:t>
            </a:r>
            <a:r>
              <a:rPr lang="nl-NL" i="1" dirty="0" err="1"/>
              <a:t>hhmmm</a:t>
            </a:r>
            <a:r>
              <a:rPr lang="nl-NL" i="1" dirty="0"/>
              <a:t>, niet al te briljant, niet al te slim....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i="1" dirty="0"/>
              <a:t> "En toch staat ze hier"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nl-NL" dirty="0"/>
          </a:p>
          <a:p>
            <a:pPr lvl="1">
              <a:buFont typeface="Courier New" panose="020B0604020202020204" pitchFamily="34" charset="0"/>
              <a:buChar char="o"/>
            </a:pPr>
            <a:endParaRPr lang="nl-NL" dirty="0"/>
          </a:p>
        </p:txBody>
      </p:sp>
      <p:pic>
        <p:nvPicPr>
          <p:cNvPr id="6" name="Picture 2" descr="2020 Smart Society: Jeugd Voorop 2.0 | Fontys">
            <a:extLst>
              <a:ext uri="{FF2B5EF4-FFF2-40B4-BE49-F238E27FC236}">
                <a16:creationId xmlns:a16="http://schemas.microsoft.com/office/drawing/2014/main" id="{357825E4-6505-7B3E-83F4-1C1DD6B99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4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B97E3-C8F0-9B0C-E905-6F8726BBA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besef...</a:t>
            </a:r>
          </a:p>
        </p:txBody>
      </p:sp>
      <p:pic>
        <p:nvPicPr>
          <p:cNvPr id="8" name="Onlinemedia 7" title="Holland's Got Talent - Jury staat versteld van klassiek piano optreden">
            <a:hlinkClick r:id="" action="ppaction://media"/>
            <a:extLst>
              <a:ext uri="{FF2B5EF4-FFF2-40B4-BE49-F238E27FC236}">
                <a16:creationId xmlns:a16="http://schemas.microsoft.com/office/drawing/2014/main" id="{3482F439-0350-E211-53E0-50A631FF64C0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172200" y="2536825"/>
            <a:ext cx="5181600" cy="2927350"/>
          </a:xfrm>
        </p:spPr>
      </p:pic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57EF9CBD-5AAF-8497-C646-36DA80D15A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2020</a:t>
            </a:r>
          </a:p>
          <a:p>
            <a:r>
              <a:rPr lang="nl-NL" dirty="0"/>
              <a:t>Gebrek aan cultureel kapitaal (</a:t>
            </a:r>
            <a:r>
              <a:rPr lang="nl-NL" dirty="0" err="1"/>
              <a:t>P.Bourdieu</a:t>
            </a:r>
            <a:r>
              <a:rPr lang="nl-NL" dirty="0"/>
              <a:t>)</a:t>
            </a:r>
          </a:p>
          <a:p>
            <a:r>
              <a:rPr lang="nl-NL" i="1" dirty="0"/>
              <a:t>"Englishman in New York"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Picture 2" descr="2020 Smart Society: Jeugd Voorop 2.0 | Fontys">
            <a:extLst>
              <a:ext uri="{FF2B5EF4-FFF2-40B4-BE49-F238E27FC236}">
                <a16:creationId xmlns:a16="http://schemas.microsoft.com/office/drawing/2014/main" id="{E87BF888-205D-523F-677D-6F712D8E2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809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F7D935-A7FC-3C2C-2015-727534ADD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i="1" err="1"/>
              <a:t>Codeswitching</a:t>
            </a:r>
            <a:endParaRPr lang="nl-NL" i="1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3EF3B5-4C44-0389-9B14-968E49DD0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Naast het reguliere leren ook nieuwe gewoontes en taal leren.</a:t>
            </a:r>
          </a:p>
          <a:p>
            <a:r>
              <a:rPr lang="nl-NL" dirty="0"/>
              <a:t>Het overwinnen van vooroordelen</a:t>
            </a:r>
          </a:p>
          <a:p>
            <a:endParaRPr lang="nl-NL" dirty="0"/>
          </a:p>
          <a:p>
            <a:r>
              <a:rPr lang="nl-NL" dirty="0"/>
              <a:t>Extra moeite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Meer energie in studeren stoppen</a:t>
            </a:r>
          </a:p>
          <a:p>
            <a:r>
              <a:rPr lang="nl-NL" dirty="0"/>
              <a:t>Extra profijt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Maakt je wendbaarder in verschillende sociale contexten</a:t>
            </a:r>
          </a:p>
        </p:txBody>
      </p:sp>
      <p:pic>
        <p:nvPicPr>
          <p:cNvPr id="6" name="Picture 2" descr="2020 Smart Society: Jeugd Voorop 2.0 | Fontys">
            <a:extLst>
              <a:ext uri="{FF2B5EF4-FFF2-40B4-BE49-F238E27FC236}">
                <a16:creationId xmlns:a16="http://schemas.microsoft.com/office/drawing/2014/main" id="{3637EE3B-8C1E-4F18-F851-6AB240FD7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64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5D7717-404B-8C1C-8445-73D597079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Mijn studenten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8AF630-A867-3C88-D92F-78C8BC050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i="1" dirty="0"/>
              <a:t>"Ons pap en ons mam hebben geen flauw idee".</a:t>
            </a:r>
          </a:p>
          <a:p>
            <a:r>
              <a:rPr lang="nl-NL" i="1" dirty="0"/>
              <a:t>"Mijn ouders zeggen dat ik maar gewoon moet werken".</a:t>
            </a:r>
          </a:p>
          <a:p>
            <a:r>
              <a:rPr lang="nl-NL" i="1" dirty="0"/>
              <a:t>"Al die anderen weten zoveel meer dan ik"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Gehoorzaamheidshuishouden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/>
              <a:t>Met bijbehorende communicatie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nl-NL" dirty="0"/>
              <a:t>Je hebt nooit meer gehoord dan "Waarom, daarom"</a:t>
            </a:r>
          </a:p>
          <a:p>
            <a:endParaRPr lang="nl-NL" dirty="0"/>
          </a:p>
        </p:txBody>
      </p:sp>
      <p:pic>
        <p:nvPicPr>
          <p:cNvPr id="4" name="Afbeelding 3" descr="Afbeelding met water, tekst, meer, boom&#10;&#10;Automatisch gegenereerde beschrijving">
            <a:extLst>
              <a:ext uri="{FF2B5EF4-FFF2-40B4-BE49-F238E27FC236}">
                <a16:creationId xmlns:a16="http://schemas.microsoft.com/office/drawing/2014/main" id="{1513A7B0-85CF-366F-AE56-854CBA055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072" y="3010338"/>
            <a:ext cx="4109434" cy="1970334"/>
          </a:xfrm>
          <a:prstGeom prst="rect">
            <a:avLst/>
          </a:prstGeom>
        </p:spPr>
      </p:pic>
      <p:pic>
        <p:nvPicPr>
          <p:cNvPr id="6" name="Picture 2" descr="2020 Smart Society: Jeugd Voorop 2.0 | Fontys">
            <a:extLst>
              <a:ext uri="{FF2B5EF4-FFF2-40B4-BE49-F238E27FC236}">
                <a16:creationId xmlns:a16="http://schemas.microsoft.com/office/drawing/2014/main" id="{7FED346B-5471-2330-D215-3F24F546A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127" y="273873"/>
            <a:ext cx="3327831" cy="14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78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12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   Eerste generatie studenten HBO</vt:lpstr>
      <vt:lpstr>PowerPoint-presentatie</vt:lpstr>
      <vt:lpstr>Over mij...</vt:lpstr>
      <vt:lpstr>Mijn achtergrond...</vt:lpstr>
      <vt:lpstr>Mijn pad...</vt:lpstr>
      <vt:lpstr>2001-2005</vt:lpstr>
      <vt:lpstr>Het besef...</vt:lpstr>
      <vt:lpstr>Codeswitching</vt:lpstr>
      <vt:lpstr>Mijn studenten</vt:lpstr>
      <vt:lpstr>Eerste generatiestudenten</vt:lpstr>
      <vt:lpstr>Wat vergt dat van  (leraren)opleiders?</vt:lpstr>
      <vt:lpstr>Dilemma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446</cp:revision>
  <dcterms:created xsi:type="dcterms:W3CDTF">2024-08-21T15:33:12Z</dcterms:created>
  <dcterms:modified xsi:type="dcterms:W3CDTF">2024-08-22T08:22:25Z</dcterms:modified>
</cp:coreProperties>
</file>